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13.jpeg" ContentType="image/jpeg"/>
  <Override PartName="/ppt/media/image8.jpeg" ContentType="image/jpeg"/>
  <Override PartName="/ppt/media/image11.jpeg" ContentType="image/jpeg"/>
  <Override PartName="/ppt/media/image12.jpeg" ContentType="image/jpeg"/>
  <Override PartName="/ppt/media/image9.jpeg" ContentType="image/jpeg"/>
  <Override PartName="/ppt/media/image17.png" ContentType="image/png"/>
  <Override PartName="/ppt/media/image4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3.png" ContentType="image/png"/>
  <Override PartName="/ppt/media/image2.png" ContentType="image/png"/>
  <Override PartName="/ppt/media/image5.jpeg" ContentType="image/jpeg"/>
  <Override PartName="/ppt/media/image1.png" ContentType="image/png"/>
  <Override PartName="/ppt/media/image6.jpeg" ContentType="image/jpeg"/>
  <Override PartName="/ppt/media/image18.png" ContentType="image/png"/>
  <Override PartName="/ppt/media/image10.jpeg" ContentType="image/jpeg"/>
  <Override PartName="/ppt/media/image7.jpeg" ContentType="image/jpe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84" r:id="rId17"/>
    <p:sldMasterId id="2147483686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BEA42C-C08B-423E-9E04-3FA6B593D0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BE99F7C-15F5-47CC-94F5-B15906FBC1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9CDB51CA-95B9-43EF-A211-A004F5837E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AF98F717-EB65-422A-B58E-81C951F8E7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D07E92BB-D501-4458-A326-DD816D4A40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57C7BCA-6BC2-4E17-8E09-3CE05E9866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CC76ECC7-FD92-4C37-B20C-E1BBE70638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0A21ECB0-A5EC-4494-A81C-8AE9501720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9191D257-4082-44F7-A77A-273EFADDEC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A4B0B9F3-031D-4B35-AD09-507F551933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42737C6A-DAA6-4E9C-9CFE-573678FEC7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DAEFEB-3067-4E41-B74B-3B8C5F2AB1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3AC2148F-48F9-4B36-BBA6-C8F363BCE4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AAAD401D-A306-42E7-B590-10857EA0A4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59012755-F8E0-4336-B22F-7CF9F4B9EC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3FE4362D-E3F7-4E70-8F9E-D7F14E4468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DFAA5C-FF8C-4A99-B1FC-DA84F3D2BF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768EC3B-4E41-4FB6-8A13-548E80AB97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0FC18C3-B1C4-483D-84DD-67C9C04F48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1EA4CB4-9B72-4673-B2F0-27914C5267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CA52906-14A7-4527-8216-040A029AD5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C6AC40B-C762-4D40-AEDE-2C88DDB1C7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374FD34-413F-4707-8013-1F6EE8CC51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Rectangle 8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ru-RU" sz="54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5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C76554-C85A-425A-A1C2-47CEA1FD6B8A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8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29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sldNum" idx="30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8E9EE14-CFC5-46CA-81AF-7B6EC13F0224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6" descr="HD-ShadowLong.png"/>
          <p:cNvPicPr/>
          <p:nvPr/>
        </p:nvPicPr>
        <p:blipFill>
          <a:blip r:embed="rId3"/>
          <a:stretch/>
        </p:blipFill>
        <p:spPr>
          <a:xfrm>
            <a:off x="0" y="40870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408780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Rectangle 8"/>
          <p:cNvSpPr/>
          <p:nvPr/>
        </p:nvSpPr>
        <p:spPr>
          <a:xfrm>
            <a:off x="0" y="27262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3" name="Rectangle 9"/>
          <p:cNvSpPr/>
          <p:nvPr/>
        </p:nvSpPr>
        <p:spPr>
          <a:xfrm>
            <a:off x="10585800" y="2726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286992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4232160"/>
            <a:ext cx="9613440" cy="17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Образец текста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3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3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 idx="33"/>
          </p:nvPr>
        </p:nvSpPr>
        <p:spPr>
          <a:xfrm>
            <a:off x="10729440" y="28699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F311B21-04CB-4E1F-A845-08AB27CCDB9F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3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3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 idx="3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 idx="36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6D63BB5-7235-4ED7-BE19-6880E4EFD442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9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10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Rectangle 1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7" name="Rectangle 1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06480" y="2336760"/>
            <a:ext cx="4471920" cy="69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80400" y="3030120"/>
            <a:ext cx="4698000" cy="290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820120" y="2336760"/>
            <a:ext cx="4473720" cy="69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594040" y="3030120"/>
            <a:ext cx="4699800" cy="290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dt" idx="3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ftr" idx="3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5" name="PlaceHolder 8"/>
          <p:cNvSpPr>
            <a:spLocks noGrp="1"/>
          </p:cNvSpPr>
          <p:nvPr>
            <p:ph type="sldNum" idx="39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4B45D10-EBEB-4E3B-A6BD-1B1C6E53377E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5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6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Rectangle 7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4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4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 idx="42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6D6C4CD-C3D1-49F6-A214-322E814668EE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Picture 4" descr="HD-ShadowShort.png"/>
          <p:cNvPicPr/>
          <p:nvPr/>
        </p:nvPicPr>
        <p:blipFill>
          <a:blip r:embed="rId3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Rectangle 5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dt" idx="4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4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45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6DF590-BE59-4C7B-8C87-E6D5DB37D76B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Trebuchet MS"/>
              </a:rPr>
              <a:t>Для правки текста заглавия щёлкните мышью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7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685760" y="2336760"/>
            <a:ext cx="560808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78972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4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4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 idx="4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ACB26E4-4803-4AE2-99E2-8708A1985729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8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868280" y="2336760"/>
            <a:ext cx="5425560" cy="3598920"/>
          </a:xfrm>
          <a:prstGeom prst="rect">
            <a:avLst/>
          </a:prstGeom>
          <a:noFill/>
          <a:ln w="0">
            <a:noFill/>
          </a:ln>
          <a:effectLst>
            <a:outerShdw dist="63332" dir="5047642" blurRad="76320" rotWithShape="0">
              <a:srgbClr val="000000">
                <a:alpha val="41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87576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4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ftr" idx="5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sldNum" idx="5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0862472-1D0F-4DFD-82D8-C8D596AA911C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4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9613440" cy="3589200"/>
          </a:xfrm>
          <a:prstGeom prst="rect">
            <a:avLst/>
          </a:prstGeom>
          <a:noFill/>
          <a:ln w="0">
            <a:noFill/>
          </a:ln>
          <a:effectLst>
            <a:outerShdw dist="63332" dir="5047642" blurRad="76320" rotWithShape="0">
              <a:srgbClr val="000000">
                <a:alpha val="41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80400" y="5169600"/>
            <a:ext cx="9613440" cy="62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6"/>
          </p:nvPr>
        </p:nvSpPr>
        <p:spPr>
          <a:xfrm>
            <a:off x="10729440" y="47113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76CEB07-7B1C-41AC-871C-058876C70FC1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0400" y="609480"/>
            <a:ext cx="9613440" cy="359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10729440" y="47116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55D108A-125B-40A5-9875-877EDA984382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1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10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12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Rectangle 13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27880" y="609480"/>
            <a:ext cx="8718480" cy="30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02200" y="3653280"/>
            <a:ext cx="8156160" cy="54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12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F465097-C755-40D0-8350-3C11910EACA9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4" name="TextBox 15"/>
          <p:cNvSpPr/>
          <p:nvPr/>
        </p:nvSpPr>
        <p:spPr>
          <a:xfrm>
            <a:off x="583560" y="7480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7200" strike="noStrike" u="none" cap="all">
                <a:solidFill>
                  <a:schemeClr val="lt1"/>
                </a:solidFill>
                <a:uFillTx/>
                <a:latin typeface="Trebuchet MS"/>
              </a:rPr>
              <a:t>“</a:t>
            </a:r>
            <a:endParaRPr b="0" lang="ru-RU" sz="7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9662760" y="30333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7200" strike="noStrike" u="none" cap="all">
                <a:solidFill>
                  <a:schemeClr val="lt1"/>
                </a:solidFill>
                <a:uFillTx/>
                <a:latin typeface="Trebuchet MS"/>
              </a:rPr>
              <a:t>”</a:t>
            </a:r>
            <a:endParaRPr b="0" lang="ru-RU" sz="7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9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angle 10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58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0400" y="5300280"/>
            <a:ext cx="9613440" cy="50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15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9C94E2D-43FB-4F5F-B3D4-21B3897D0B48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1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12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13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angle 15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" name="Rectangle 16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dt" idx="1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ftr" idx="1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0" name="PlaceHolder 10"/>
          <p:cNvSpPr>
            <a:spLocks noGrp="1"/>
          </p:cNvSpPr>
          <p:nvPr>
            <p:ph type="sldNum" idx="1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C440207-F014-4F59-9732-77E4211AA814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0400" y="4297680"/>
            <a:ext cx="30492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4920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0400" y="4873680"/>
            <a:ext cx="304920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945600" y="429768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945600" y="2336760"/>
            <a:ext cx="306288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944160" y="4873680"/>
            <a:ext cx="306684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7230600" y="4297680"/>
            <a:ext cx="30632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body"/>
          </p:nvPr>
        </p:nvSpPr>
        <p:spPr>
          <a:xfrm>
            <a:off x="7230600" y="2336760"/>
            <a:ext cx="306324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body"/>
          </p:nvPr>
        </p:nvSpPr>
        <p:spPr>
          <a:xfrm>
            <a:off x="7230600" y="4873680"/>
            <a:ext cx="306720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1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dt" idx="1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7" name="PlaceHolder 12"/>
          <p:cNvSpPr>
            <a:spLocks noGrp="1"/>
          </p:cNvSpPr>
          <p:nvPr>
            <p:ph type="ftr" idx="2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8" name="PlaceHolder 13"/>
          <p:cNvSpPr>
            <a:spLocks noGrp="1"/>
          </p:cNvSpPr>
          <p:nvPr>
            <p:ph type="sldNum" idx="2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9D28E44-8FB5-462F-96CD-0B472D67B7B1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6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Rectangle 8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3" name="Rectangle 9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22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3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24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553E3CA-D3BC-47AF-9238-D5B7BCD53F73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angle 6"/>
          <p:cNvSpPr/>
          <p:nvPr/>
        </p:nvSpPr>
        <p:spPr>
          <a:xfrm rot="5400000">
            <a:off x="8116200" y="1869120"/>
            <a:ext cx="51066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Rectangle 7"/>
          <p:cNvSpPr/>
          <p:nvPr/>
        </p:nvSpPr>
        <p:spPr>
          <a:xfrm rot="5400000">
            <a:off x="9868320" y="5372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29320" y="609480"/>
            <a:ext cx="1073520" cy="435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8869680" cy="532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b="0" lang="en-US" sz="20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5"/>
          </p:nvPr>
        </p:nvSpPr>
        <p:spPr>
          <a:xfrm>
            <a:off x="680724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5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b="0" lang="ru-RU" sz="105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6"/>
          </p:nvPr>
        </p:nvSpPr>
        <p:spPr>
          <a:xfrm>
            <a:off x="680400" y="5936040"/>
            <a:ext cx="6126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27"/>
          </p:nvPr>
        </p:nvSpPr>
        <p:spPr>
          <a:xfrm>
            <a:off x="10097640" y="539856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E7A88EA6-AEE6-4E03-A14A-95D110950A3B}" type="slidenum">
              <a:rPr b="0" lang="ru-RU" sz="3600" strike="noStrike" u="non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&lt;номер&gt;</a:t>
            </a:fld>
            <a:endParaRPr b="0" lang="ru-RU" sz="36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2.jpeg"/><Relationship Id="rId4" Type="http://schemas.openxmlformats.org/officeDocument/2006/relationships/image" Target="../media/image11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0400" y="590040"/>
            <a:ext cx="10036440" cy="187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5400" strike="noStrike" u="none">
                <a:solidFill>
                  <a:schemeClr val="lt1"/>
                </a:solidFill>
                <a:uFillTx/>
                <a:latin typeface="Trebuchet MS"/>
              </a:rPr>
              <a:t>Мобильный музей </a:t>
            </a:r>
            <a:br>
              <a:rPr sz="5400"/>
            </a:br>
            <a:r>
              <a:rPr b="0" lang="ru-RU" sz="5400" strike="noStrike" u="none">
                <a:solidFill>
                  <a:schemeClr val="lt1"/>
                </a:solidFill>
                <a:uFillTx/>
                <a:latin typeface="Trebuchet MS"/>
              </a:rPr>
              <a:t>«Музей в чемодане»</a:t>
            </a:r>
            <a:endParaRPr b="0" lang="en-US" sz="5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1986120" y="2635200"/>
            <a:ext cx="6351120" cy="164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lt1"/>
                </a:solidFill>
                <a:uFillTx/>
                <a:latin typeface="Trebuchet MS"/>
              </a:rPr>
              <a:t>Номинация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lt1"/>
                </a:solidFill>
                <a:uFillTx/>
                <a:latin typeface="Trebuchet MS"/>
              </a:rPr>
              <a:t>«Лучший городской музей»         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7" name="TextBox 3"/>
          <p:cNvSpPr/>
          <p:nvPr/>
        </p:nvSpPr>
        <p:spPr>
          <a:xfrm>
            <a:off x="6971040" y="5270040"/>
            <a:ext cx="49748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Times New Roman"/>
              </a:rPr>
              <a:t>ГБОУ Херсонской области «Геническая школа №1 Генического муниципального округа»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Объект 4" descr="Изображение выглядит как одежда, человек, стена, Человеческое лицо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819360" y="2084400"/>
            <a:ext cx="10476720" cy="4714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46" name="Объект 4" descr="Изображение выглядит как стена, строительство, кирпич, в помещении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-315000" y="-36720"/>
            <a:ext cx="6637320" cy="711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Рисунок 6" descr="Изображение выглядит как мебель, строительство, стена, кирпич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322680" y="0"/>
            <a:ext cx="6857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1360" y="1020240"/>
            <a:ext cx="1043892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Перечень основных мероприятий, организованных музеем школы </a:t>
            </a:r>
            <a:br>
              <a:rPr sz="3200"/>
            </a:br>
            <a:r>
              <a:rPr b="0" lang="ru-RU" sz="3200" strike="noStrike" u="none">
                <a:solidFill>
                  <a:schemeClr val="lt1"/>
                </a:solidFill>
                <a:uFillTx/>
                <a:latin typeface="Trebuchet MS"/>
              </a:rPr>
              <a:t>в направлении патриотического воспитания детей</a:t>
            </a:r>
            <a:br>
              <a:rPr sz="3200"/>
            </a:br>
            <a:endParaRPr b="0" lang="en-US" sz="32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9" name="TextBox 6"/>
          <p:cNvSpPr/>
          <p:nvPr/>
        </p:nvSpPr>
        <p:spPr>
          <a:xfrm>
            <a:off x="265320" y="2364480"/>
            <a:ext cx="51912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Акции:                    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«Бессмертный полк»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«Помощь ветерану»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«Георгиевская лента»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Классные часы «Мой край родной» Познавательный час «Герои Отечества», «Великие полководцы», «Города-герои», «Герои- пионеры большой войны», «Афганистан живет в душе моей».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День открытых дверей в музее школы 9 мая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Неделя добра (помощь ветеранам)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0" name="TextBox 8"/>
          <p:cNvSpPr/>
          <p:nvPr/>
        </p:nvSpPr>
        <p:spPr>
          <a:xfrm>
            <a:off x="5830560" y="2364480"/>
            <a:ext cx="609552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Просмотр и обсуждение  фильмов, посвященных Великой Отечественной войне «28 панфиловцев», «Офицеры», «В бой идут одни старики».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Воины – афганцы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Годовщина освобождения Херсонщины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Блокаде Ленинграда посвящается.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Экскурсии по темам: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«Памяти павших».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«Они сражались за Родину».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«Школа в годы войны».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«Бессмертный вальс».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rebuchet MS"/>
              </a:rPr>
              <a:t>Письменные и видео репортажи для школьной стен газеты.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2" descr="Изображение выглядит как мебель, стол, стена, в помещении&#10;&#10;Автоматически созданное описание"/>
          <p:cNvPicPr/>
          <p:nvPr/>
        </p:nvPicPr>
        <p:blipFill>
          <a:blip r:embed="rId1"/>
          <a:srcRect l="0" t="25718" r="0" b="15697"/>
          <a:stretch/>
        </p:blipFill>
        <p:spPr>
          <a:xfrm>
            <a:off x="262800" y="110880"/>
            <a:ext cx="3636720" cy="28407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52" name="Рисунок 3" descr=""/>
          <p:cNvPicPr/>
          <p:nvPr/>
        </p:nvPicPr>
        <p:blipFill>
          <a:blip r:embed="rId2"/>
          <a:stretch/>
        </p:blipFill>
        <p:spPr>
          <a:xfrm>
            <a:off x="4521600" y="0"/>
            <a:ext cx="5949720" cy="277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Рисунок 4" descr=""/>
          <p:cNvPicPr/>
          <p:nvPr/>
        </p:nvPicPr>
        <p:blipFill>
          <a:blip r:embed="rId3"/>
          <a:stretch/>
        </p:blipFill>
        <p:spPr>
          <a:xfrm>
            <a:off x="583560" y="3429000"/>
            <a:ext cx="2139840" cy="22708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54" name="Group 34"/>
          <p:cNvGrpSpPr/>
          <p:nvPr/>
        </p:nvGrpSpPr>
        <p:grpSpPr>
          <a:xfrm>
            <a:off x="3093480" y="3385800"/>
            <a:ext cx="8589240" cy="2150640"/>
            <a:chOff x="3093480" y="3385800"/>
            <a:chExt cx="8589240" cy="2150640"/>
          </a:xfrm>
        </p:grpSpPr>
        <p:sp>
          <p:nvSpPr>
            <p:cNvPr id="255" name="Freeform 35"/>
            <p:cNvSpPr/>
            <p:nvPr/>
          </p:nvSpPr>
          <p:spPr>
            <a:xfrm>
              <a:off x="3093480" y="3822840"/>
              <a:ext cx="8589240" cy="1713240"/>
            </a:xfrm>
            <a:custGeom>
              <a:avLst/>
              <a:gdLst>
                <a:gd name="textAreaLeft" fmla="*/ 0 w 8589240"/>
                <a:gd name="textAreaRight" fmla="*/ 8589600 w 8589240"/>
                <a:gd name="textAreaTop" fmla="*/ 0 h 1713240"/>
                <a:gd name="textAreaBottom" fmla="*/ 1713600 h 1713240"/>
              </a:gdLst>
              <a:ahLst/>
              <a:rect l="textAreaLeft" t="textAreaTop" r="textAreaRight" b="textAreaBottom"/>
              <a:pathLst>
                <a:path w="2893070" h="223983">
                  <a:moveTo>
                    <a:pt x="35945" y="0"/>
                  </a:moveTo>
                  <a:lnTo>
                    <a:pt x="2857125" y="0"/>
                  </a:lnTo>
                  <a:cubicBezTo>
                    <a:pt x="2876977" y="0"/>
                    <a:pt x="2893070" y="16093"/>
                    <a:pt x="2893070" y="35945"/>
                  </a:cubicBezTo>
                  <a:lnTo>
                    <a:pt x="2893070" y="188039"/>
                  </a:lnTo>
                  <a:cubicBezTo>
                    <a:pt x="2893070" y="197572"/>
                    <a:pt x="2889283" y="206714"/>
                    <a:pt x="2882542" y="213455"/>
                  </a:cubicBezTo>
                  <a:cubicBezTo>
                    <a:pt x="2875801" y="220196"/>
                    <a:pt x="2866658" y="223983"/>
                    <a:pt x="2857125" y="223983"/>
                  </a:cubicBezTo>
                  <a:lnTo>
                    <a:pt x="35945" y="223983"/>
                  </a:lnTo>
                  <a:cubicBezTo>
                    <a:pt x="16093" y="223983"/>
                    <a:pt x="0" y="207890"/>
                    <a:pt x="0" y="188039"/>
                  </a:cubicBezTo>
                  <a:lnTo>
                    <a:pt x="0" y="35945"/>
                  </a:lnTo>
                  <a:cubicBezTo>
                    <a:pt x="0" y="16093"/>
                    <a:pt x="16093" y="0"/>
                    <a:pt x="35945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6" name="TextBox 36"/>
            <p:cNvSpPr/>
            <p:nvPr/>
          </p:nvSpPr>
          <p:spPr>
            <a:xfrm>
              <a:off x="3093480" y="3385800"/>
              <a:ext cx="8589240" cy="21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3359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Партнеры</a:t>
              </a:r>
              <a:r>
                <a:rPr b="1" lang="ru-RU" sz="2400" strike="noStrike" u="non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: </a:t>
              </a:r>
              <a:r>
                <a:rPr b="0" lang="ru-RU" sz="2400" strike="noStrike" u="none">
                  <a:solidFill>
                    <a:srgbClr val="000000"/>
                  </a:solidFill>
                  <a:uFillTx/>
                  <a:latin typeface="Trebuchet MS"/>
                  <a:ea typeface="Trebuchet MS"/>
                </a:rPr>
                <a:t>администрация школы, партия «Единая Россия», Генический краеведческий музей.  </a:t>
              </a:r>
              <a:endParaRPr b="0" lang="ru-RU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09" name="Рисунок 3" descr="Изображение выглядит как текст, письмо, бумага, документ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32508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Рисунок 6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35456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Рисунок 8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8383680" y="2084400"/>
            <a:ext cx="3298680" cy="4664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13" name="Рисунок 4" descr="Изображение выглядит как текст, письмо, бумага, Шрифт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1596600" y="2047320"/>
            <a:ext cx="3319200" cy="469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Рисунок 6" descr="Изображение выглядит как текст, письмо, бумага, Бумажное изделие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807600" y="2047320"/>
            <a:ext cx="3319200" cy="469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47440" y="590040"/>
            <a:ext cx="9613440" cy="145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Где-то в дальнем углу антресолей</a:t>
            </a:r>
            <a:br>
              <a:rPr sz="1600"/>
            </a:b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Дерматиновый, пылью покрыты</a:t>
            </a:r>
            <a:br>
              <a:rPr sz="1600"/>
            </a:b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Чемоданчик потертый, забытый</a:t>
            </a:r>
            <a:br>
              <a:rPr sz="1600"/>
            </a:b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В нем хранятся обрывки историй.</a:t>
            </a:r>
            <a:br>
              <a:rPr sz="1600"/>
            </a:b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«Ода о старом чемодане»</a:t>
            </a:r>
            <a:br>
              <a:rPr sz="1600"/>
            </a:br>
            <a:r>
              <a:rPr b="0" lang="ru-RU" sz="1600" strike="noStrike" u="none">
                <a:solidFill>
                  <a:schemeClr val="lt1"/>
                </a:solidFill>
                <a:uFillTx/>
                <a:latin typeface="Times New Roman"/>
              </a:rPr>
              <a:t>Т. Лаврова</a:t>
            </a:r>
            <a:endParaRPr b="0" lang="en-US" sz="1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03200" y="2133720"/>
            <a:ext cx="11316600" cy="456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В 2022 году ГБОУ Херсонской области «Геническая школа №1 Генического муниципального округа» откликнулась на проект «Мобильный музей в чемодане». Создание мини-музея в чемодане помогает приобщать детей к истокам. Школьники чувствуют свою причастность к общему делу. В отличие от стандартного музея, в нашем экспозиции можно брать в руки, менять и переставлять. Ребенок здесь соавтор, творец экспозиции, в некоторых случаях – и вся семья. 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Музей сотрудничает с Геническим краеведческим музеем.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К открытию Года семьи, наш музей «В чемодане» был представителем Херсонской области на ВДНХ.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Почему именно чемодан?  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В 1941 году новобранцы уходили на фронт молодыми людьми, а возвращались возмужавшими, перенесшими ужас войны и смерть товарищей. Весь путь их сопровождал чемодан. С такими чемоданами возвращались домой солдаты.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25960" y="2064600"/>
            <a:ext cx="11139480" cy="438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Наш  1 чемодан имеет хозяина. Это участник боевых действий в Великой Отечественной войне Скачков Николай Константинович, уроженец Смоленской области, переехавший на ст. Партизаны. Этот чемодан был подарен нам его дочерью, экскурсоводом Генического краеведческого музея, Скачковой Любовью Николаевной. </a:t>
            </a:r>
            <a:endParaRPr b="0" lang="en-US" sz="2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Все дальше от нас страшные годы войны, все меньше остается ветеранов, и тем ценнее каждое воспоминание, и каждая старая вещь, которая, как мостик, связывает нас с тем кровопролитным жутким временем.</a:t>
            </a:r>
            <a:endParaRPr b="0" lang="en-US" sz="2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Принося вещи в музей, люди продлевают им жизнь, и оставляют память для своих потомков.</a:t>
            </a:r>
            <a:endParaRPr b="0" lang="en-US" sz="2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Музей создан не только руками педагогов, но и учащихся, которые приносили из своих домой вещи фронтовиков: каска, армейский котелок, фляга, подстаканник, макет гранаты РГД-33. Таже наши экспонаты – это: посуда, одежда, музыкальные пластины, печатная продукция, детские игрушки, разные мелочи, которые являются неотъемлемой частью жизни людей ушедшей эпохи. </a:t>
            </a:r>
            <a:endParaRPr b="0" lang="en-US" sz="2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endParaRPr b="0" lang="en-US" sz="26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0" name="Rectangle 4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21" name="Picture 45" descr="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2" name="Rectangl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64994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56318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trike="noStrike" u="non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4" name="Picture 49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970280"/>
            <a:ext cx="6491880" cy="26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" name="Объект 10" descr="Изображение выглядит как в помещении, коробка, стопка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398880" y="315360"/>
            <a:ext cx="4822200" cy="642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Rectangl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8320" y="2800440"/>
            <a:ext cx="1712520" cy="1165320"/>
          </a:xfrm>
          <a:prstGeom prst="rect">
            <a:avLst/>
          </a:prstGeom>
          <a:solidFill>
            <a:srgbClr val="f09415"/>
          </a:solidFill>
          <a:ln>
            <a:noFill/>
          </a:ln>
          <a:effectLst>
            <a:outerShdw algn="t" blurRad="76320" dir="5047642" dist="63332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7" name="Рисунок 13" descr="Изображение выглядит как текст, стена, в помещении, искусство&#10;&#10;Автоматически созданное описание"/>
          <p:cNvPicPr/>
          <p:nvPr/>
        </p:nvPicPr>
        <p:blipFill>
          <a:blip r:embed="rId4"/>
          <a:srcRect l="0" t="3123" r="0" b="0"/>
          <a:stretch/>
        </p:blipFill>
        <p:spPr>
          <a:xfrm>
            <a:off x="5958360" y="315360"/>
            <a:ext cx="4977360" cy="642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9" name="Rectangle 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0" name="Picture 35" descr="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1" name="Rectangl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50180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2" name="Объект 4" descr="Изображение выглядит как в помещении, стена, одежда, человек&#10;&#10;Автоматически созданное описание"/>
          <p:cNvPicPr/>
          <p:nvPr/>
        </p:nvPicPr>
        <p:blipFill>
          <a:blip r:embed="rId2"/>
          <a:srcRect l="0" t="26889" r="0" b="5027"/>
          <a:stretch/>
        </p:blipFill>
        <p:spPr>
          <a:xfrm>
            <a:off x="2997000" y="0"/>
            <a:ext cx="7552440" cy="685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Picture 39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5028840" cy="202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35" name="Rectangle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6" name="Picture 36" descr="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7" name="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70020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8" name="Picture 40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970280"/>
            <a:ext cx="7040520" cy="20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Рисунок 8" descr="Изображение выглядит как мебель, стол, стена, в помещении&#10;&#10;Автоматически созданное описание"/>
          <p:cNvPicPr/>
          <p:nvPr/>
        </p:nvPicPr>
        <p:blipFill>
          <a:blip r:embed="rId3"/>
          <a:srcRect l="0" t="25718" r="0" b="15697"/>
          <a:stretch/>
        </p:blipFill>
        <p:spPr>
          <a:xfrm rot="20649000">
            <a:off x="489960" y="1060200"/>
            <a:ext cx="5628240" cy="4396680"/>
          </a:xfrm>
          <a:prstGeom prst="rect">
            <a:avLst/>
          </a:prstGeom>
          <a:noFill/>
          <a:ln w="0">
            <a:noFill/>
          </a:ln>
          <a:effectLst>
            <a:outerShdw algn="tl" blurRad="76320" dir="5047642" dist="63332" rotWithShape="0">
              <a:srgbClr val="000000">
                <a:alpha val="41000"/>
              </a:srgbClr>
            </a:outerShdw>
          </a:effectLst>
        </p:spPr>
      </p:pic>
      <p:pic>
        <p:nvPicPr>
          <p:cNvPr id="240" name="Объект 4" descr="Изображение выглядит как в помещении, стена, одежда, человек&#10;&#10;Автоматически созданное описание"/>
          <p:cNvPicPr/>
          <p:nvPr/>
        </p:nvPicPr>
        <p:blipFill>
          <a:blip r:embed="rId4"/>
          <a:srcRect l="272" t="0" r="6" b="4"/>
          <a:stretch/>
        </p:blipFill>
        <p:spPr>
          <a:xfrm>
            <a:off x="6696720" y="331560"/>
            <a:ext cx="2670480" cy="3570480"/>
          </a:xfrm>
          <a:prstGeom prst="rect">
            <a:avLst/>
          </a:prstGeom>
          <a:noFill/>
          <a:ln w="0">
            <a:noFill/>
          </a:ln>
          <a:effectLst>
            <a:outerShdw algn="tl" blurRad="76320" dir="5047642" dist="63332" rotWithShape="0">
              <a:srgbClr val="000000">
                <a:alpha val="41000"/>
              </a:srgbClr>
            </a:outerShdw>
          </a:effectLst>
        </p:spPr>
      </p:pic>
      <p:pic>
        <p:nvPicPr>
          <p:cNvPr id="241" name="Рисунок 6" descr="Изображение выглядит как книга, в помещении, мебель, текст&#10;&#10;Автоматически созданное описание"/>
          <p:cNvPicPr/>
          <p:nvPr/>
        </p:nvPicPr>
        <p:blipFill>
          <a:blip r:embed="rId5"/>
          <a:srcRect l="0" t="33650" r="6" b="3681"/>
          <a:stretch/>
        </p:blipFill>
        <p:spPr>
          <a:xfrm rot="1184400">
            <a:off x="8653680" y="4217040"/>
            <a:ext cx="2670480" cy="2231280"/>
          </a:xfrm>
          <a:prstGeom prst="rect">
            <a:avLst/>
          </a:prstGeom>
          <a:noFill/>
          <a:ln w="0">
            <a:noFill/>
          </a:ln>
          <a:effectLst>
            <a:outerShdw algn="tl" blurRad="76320" dir="5047642" dist="63332" rotWithShape="0">
              <a:srgbClr val="000000">
                <a:alpha val="41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327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3600"/>
            </a:br>
            <a:r>
              <a:rPr b="0" lang="ru-RU" sz="3600" strike="noStrike" u="none">
                <a:solidFill>
                  <a:schemeClr val="dk1"/>
                </a:solidFill>
                <a:uFillTx/>
                <a:latin typeface="Bahnschrift Condensed"/>
              </a:rPr>
              <a:t>Основные направления работы:</a:t>
            </a:r>
            <a:br>
              <a:rPr sz="3600"/>
            </a:br>
            <a:endParaRPr b="0" lang="en-US" sz="36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80400" y="2336760"/>
            <a:ext cx="9613440" cy="405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Гражданское и военно-патриотическое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Bahnschrift Condensed"/>
              </a:rPr>
              <a:t>: изучение военной истории страны, работа с фондом городского музея, с архивными документами.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Исследовательская работа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Bahnschrift Condensed"/>
              </a:rPr>
              <a:t>: изучение материалов о ВОВ, обработка и постановка на учет предметов ВОВ, изучение и разработка экскурсионного материала, создание экспозиций, передвижных выставок, учет и хранение фондов.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Экскурсионная и просветительская деятельность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sng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Bahnschrift Condensed"/>
              </a:rPr>
              <a:t>: проведение тематических и обзорных экскурсий, уроков мужества, встреч с участниками боевых действий</a:t>
            </a: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160</TotalTime>
  <Application>LibreOffice/24.8.4.2$Linux_X86_64 LibreOffice_project/480$Build-2</Application>
  <AppVersion>15.0000</AppVersion>
  <Words>617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2024-04-03T12:48:32Z</dcterms:created>
  <dc:creator>lytzenkolara@gmail.com</dc:creator>
  <dc:description/>
  <dc:language>ru-RU</dc:language>
  <cp:lastModifiedBy>Пользователь</cp:lastModifiedBy>
  <dcterms:modified xsi:type="dcterms:W3CDTF">2025-04-30T08:38:34Z</dcterms:modified>
  <cp:revision>16</cp:revision>
  <dc:subject/>
  <dc:title>Мобильный музей  «Музей в чемодане»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